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0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0D425-D3B3-4A43-9791-12EB5A9BE1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D9D81A-53E6-41C7-A43B-8A2CDB4C7B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754726-6652-450B-B3EB-205134D11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B341B-1ACD-44B4-886C-D2779F62EB01}" type="datetimeFigureOut">
              <a:rPr lang="en-AU" smtClean="0"/>
              <a:t>12/02/2019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E7451E-0F21-46DD-B812-A89A91937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643190-2F12-4776-A4D2-9A546A383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F25B6-F605-4A4D-9DA4-D2FDD4BB154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00979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C7B1B-2E0D-48B3-BE20-AFD0240DC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3F3A5A-A84C-4E10-833D-640043558B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A68FBD-D4BC-4CFD-9135-076B6B6CB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B341B-1ACD-44B4-886C-D2779F62EB01}" type="datetimeFigureOut">
              <a:rPr lang="en-AU" smtClean="0"/>
              <a:t>12/02/2019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80F968-2A53-48D7-B45D-41858917F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5587BE-BC46-47AC-BAFD-9FF773FE5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F25B6-F605-4A4D-9DA4-D2FDD4BB154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58852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646AF5-E356-4315-8BEC-A97AFD6501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CC0375-DF3A-45E7-B70C-FE158AB722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F0C852-AC57-440A-8E2B-EE7EC084A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B341B-1ACD-44B4-886C-D2779F62EB01}" type="datetimeFigureOut">
              <a:rPr lang="en-AU" smtClean="0"/>
              <a:t>12/02/2019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E1DC8-1C4D-4CEB-A16C-5551C16FF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02B45D-5D85-4502-A18E-615A22EAB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F25B6-F605-4A4D-9DA4-D2FDD4BB154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23434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71829-73A8-4437-BC7F-240F4C663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A33F7-40FF-425E-BD66-2CAC96FB68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1D6ED4-A850-4A92-B161-AEC6407A6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B341B-1ACD-44B4-886C-D2779F62EB01}" type="datetimeFigureOut">
              <a:rPr lang="en-AU" smtClean="0"/>
              <a:t>12/02/2019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BCFA3A-9A46-4938-ABB8-3A0F7F92E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012EC1-6D54-4716-8AC7-6286033A2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F25B6-F605-4A4D-9DA4-D2FDD4BB154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8278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0B899-D26C-47C8-939A-8DFFEB9FF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0D471-B3F3-4655-8204-B205F516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B13E8-9C5C-4253-A7D9-7519F992A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B341B-1ACD-44B4-886C-D2779F62EB01}" type="datetimeFigureOut">
              <a:rPr lang="en-AU" smtClean="0"/>
              <a:t>12/02/2019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892DE8-FB21-4EF1-A583-0B6483BD0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6504F-D233-4B9A-9B41-3B3E77CE7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F25B6-F605-4A4D-9DA4-D2FDD4BB154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8645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7904C-4EBB-43C8-A69E-78B3237E6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E936D8-092D-4B5F-AE9B-60F6AC3FF0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9E8F60-6DD6-4CC1-8D14-3212128054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A9681E-81E8-4F13-BD3A-1313D6A0C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B341B-1ACD-44B4-886C-D2779F62EB01}" type="datetimeFigureOut">
              <a:rPr lang="en-AU" smtClean="0"/>
              <a:t>12/02/2019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E5EFA2-0046-48EB-9188-CC1048BA6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63F924-0B55-4677-9B04-6092EE042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F25B6-F605-4A4D-9DA4-D2FDD4BB154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36842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E5351-EBF0-4797-B08B-56C83DACD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FF200D-23C6-49A3-9401-1B2C7A9DB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42CE81-E567-484D-AB3B-AB7955CA8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9F723D-03B0-497A-A2FD-C1CD39AEA7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314C00-0FED-4B50-986A-805C49E042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34C37C-15FC-43C6-BBA7-B3E00A684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B341B-1ACD-44B4-886C-D2779F62EB01}" type="datetimeFigureOut">
              <a:rPr lang="en-AU" smtClean="0"/>
              <a:t>12/02/2019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C38E9C-3B0F-469A-ADAD-8751CC63F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32BC28-BB29-4E21-8C5F-519A2FD2B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F25B6-F605-4A4D-9DA4-D2FDD4BB154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24028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DC3A9-51AA-4E8D-9D9F-E57D1F296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BE0B24-93B3-4E6E-82AD-BC1CD5E7D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B341B-1ACD-44B4-886C-D2779F62EB01}" type="datetimeFigureOut">
              <a:rPr lang="en-AU" smtClean="0"/>
              <a:t>12/02/2019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4F72F2-5D63-435C-A1A2-8E6C3EF2D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4305B9-2237-4CC5-9CFC-2280DC66A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F25B6-F605-4A4D-9DA4-D2FDD4BB154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54655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F2011C-5D55-41A6-86BC-26D4A80B5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B341B-1ACD-44B4-886C-D2779F62EB01}" type="datetimeFigureOut">
              <a:rPr lang="en-AU" smtClean="0"/>
              <a:t>12/02/2019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F9E7E0-9575-47A1-8251-F59F2BFF9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20955A-44CC-41F9-B502-395AE1649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F25B6-F605-4A4D-9DA4-D2FDD4BB154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3160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155B4-8C5B-499D-9E88-D1F9D0A83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DF593-958B-4CCD-AEDD-CAC269C4C9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79BC53-05E9-40E7-9997-E9076E3C6A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C88CB0-1077-4ADC-8863-B3343FBD7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B341B-1ACD-44B4-886C-D2779F62EB01}" type="datetimeFigureOut">
              <a:rPr lang="en-AU" smtClean="0"/>
              <a:t>12/02/2019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C9434A-7933-490C-9FD3-79E9470C3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35F129-A089-4EDF-86E5-1D965406E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F25B6-F605-4A4D-9DA4-D2FDD4BB154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53413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974AA-998D-499C-A53C-FCF5DB582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4D7D30-7516-4F5D-8517-987ED818E9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F4A3D-AC21-4D4F-AB32-C02CF1A551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A5EA7B-FF04-4028-93DE-497D24851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B341B-1ACD-44B4-886C-D2779F62EB01}" type="datetimeFigureOut">
              <a:rPr lang="en-AU" smtClean="0"/>
              <a:t>12/02/2019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4BDEB0-8FE6-4021-B03D-62EA757CA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CB6B22-5442-4109-9924-61B2B630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5F25B6-F605-4A4D-9DA4-D2FDD4BB154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34512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B0EF7A-C675-4676-89EC-1614275AF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E66820-959F-4C18-ABA7-58DE2E71E6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ABCD0-8CF1-4507-B273-502CFFC3AA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B341B-1ACD-44B4-886C-D2779F62EB01}" type="datetimeFigureOut">
              <a:rPr lang="en-AU" smtClean="0"/>
              <a:t>12/02/2019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DCED0C-14DE-4A0E-A695-0426CECF13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658EB2-7B6C-40A8-8950-585D347838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5F25B6-F605-4A4D-9DA4-D2FDD4BB154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10651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1DEF9-D925-4CC3-B8BC-1C1DB82456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AU" dirty="0">
                <a:solidFill>
                  <a:schemeClr val="accent1">
                    <a:lumMod val="75000"/>
                  </a:schemeClr>
                </a:solidFill>
              </a:rPr>
              <a:t>Strategies to Overcome market volatility in Islamic fund management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E3113C-5EF2-4A16-AB3C-2EC488C554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94922"/>
            <a:ext cx="8860403" cy="1162878"/>
          </a:xfrm>
        </p:spPr>
        <p:txBody>
          <a:bodyPr/>
          <a:lstStyle/>
          <a:p>
            <a:r>
              <a:rPr lang="en-AU" dirty="0"/>
              <a:t>Hakan Ozyon </a:t>
            </a:r>
          </a:p>
          <a:p>
            <a:r>
              <a:rPr lang="en-AU" dirty="0"/>
              <a:t>Senior Portfolio manager (Global Ethical fund)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4D309B-C227-4048-94CC-E19D18346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0590" y="3802421"/>
            <a:ext cx="1641150" cy="154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335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2BB0E-BB7B-4EAB-AE63-0781C8339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Solutions to combat volatility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1677B-E47E-4CFC-B19A-112FFAEEB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AU" b="1" i="1" dirty="0">
                <a:solidFill>
                  <a:schemeClr val="accent1">
                    <a:lumMod val="75000"/>
                  </a:schemeClr>
                </a:solidFill>
              </a:rPr>
              <a:t>Solution 5</a:t>
            </a:r>
          </a:p>
          <a:p>
            <a:pPr marL="0" indent="0">
              <a:buNone/>
            </a:pPr>
            <a:endParaRPr lang="en-AU" dirty="0"/>
          </a:p>
          <a:p>
            <a:pPr marL="0" indent="0" algn="ctr">
              <a:buNone/>
            </a:pPr>
            <a:r>
              <a:rPr lang="en-AU" dirty="0"/>
              <a:t>Dollar cost averaging</a:t>
            </a:r>
          </a:p>
          <a:p>
            <a:pPr marL="0" indent="0" algn="ctr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5960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96C3D-F91E-4010-8421-F20025E81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Solutions to combat volatility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6960DD-CBE8-43C9-8A51-CBD01CE20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AU" b="1" i="1" dirty="0">
                <a:solidFill>
                  <a:schemeClr val="accent1">
                    <a:lumMod val="75000"/>
                  </a:schemeClr>
                </a:solidFill>
              </a:rPr>
              <a:t>Solution 6</a:t>
            </a:r>
          </a:p>
          <a:p>
            <a:pPr marL="0" indent="0">
              <a:buNone/>
            </a:pPr>
            <a:endParaRPr lang="en-AU" dirty="0"/>
          </a:p>
          <a:p>
            <a:pPr marL="0" indent="0" algn="ctr">
              <a:buNone/>
            </a:pPr>
            <a:r>
              <a:rPr lang="en-AU" dirty="0"/>
              <a:t>Active portfolio management</a:t>
            </a:r>
          </a:p>
        </p:txBody>
      </p:sp>
    </p:spTree>
    <p:extLst>
      <p:ext uri="{BB962C8B-B14F-4D97-AF65-F5344CB8AC3E}">
        <p14:creationId xmlns:p14="http://schemas.microsoft.com/office/powerpoint/2010/main" val="2965871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ACE94-74D6-4D40-93A8-EFABEF2E8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Solutions to combat volatility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64B564-CE95-45AD-B52A-F17FCCCA60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AU" b="1" i="1" dirty="0">
                <a:solidFill>
                  <a:schemeClr val="accent1">
                    <a:lumMod val="75000"/>
                  </a:schemeClr>
                </a:solidFill>
              </a:rPr>
              <a:t>Solution 7</a:t>
            </a:r>
          </a:p>
          <a:p>
            <a:pPr marL="0" indent="0">
              <a:buNone/>
            </a:pPr>
            <a:endParaRPr lang="en-AU" dirty="0"/>
          </a:p>
          <a:p>
            <a:pPr marL="0" indent="0" algn="ctr">
              <a:buNone/>
            </a:pPr>
            <a:r>
              <a:rPr lang="en-AU" dirty="0"/>
              <a:t>Tactical asset allocation</a:t>
            </a:r>
          </a:p>
        </p:txBody>
      </p:sp>
    </p:spTree>
    <p:extLst>
      <p:ext uri="{BB962C8B-B14F-4D97-AF65-F5344CB8AC3E}">
        <p14:creationId xmlns:p14="http://schemas.microsoft.com/office/powerpoint/2010/main" val="9527500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96F33-B1AC-4FDE-9277-ED33F3622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Solutions to combat volatility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A5F6F-C585-4171-9740-99696239B6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AU" b="1" i="1" dirty="0">
                <a:solidFill>
                  <a:schemeClr val="accent1">
                    <a:lumMod val="75000"/>
                  </a:schemeClr>
                </a:solidFill>
              </a:rPr>
              <a:t>Solution 8</a:t>
            </a:r>
          </a:p>
          <a:p>
            <a:pPr marL="0" indent="0">
              <a:buNone/>
            </a:pPr>
            <a:endParaRPr lang="en-AU" dirty="0"/>
          </a:p>
          <a:p>
            <a:pPr marL="0" indent="0" algn="ctr">
              <a:buNone/>
            </a:pPr>
            <a:r>
              <a:rPr lang="en-AU" dirty="0"/>
              <a:t>Robust and comprehensive screening process</a:t>
            </a:r>
          </a:p>
        </p:txBody>
      </p:sp>
    </p:spTree>
    <p:extLst>
      <p:ext uri="{BB962C8B-B14F-4D97-AF65-F5344CB8AC3E}">
        <p14:creationId xmlns:p14="http://schemas.microsoft.com/office/powerpoint/2010/main" val="696250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4CB21-A0D0-4DD6-9BFA-45F848C95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Solutions to combat volatility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EA1DB-F9A7-4E20-A0B5-4513DE4FC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AU" b="1" i="1" dirty="0">
                <a:solidFill>
                  <a:schemeClr val="accent1">
                    <a:lumMod val="75000"/>
                  </a:schemeClr>
                </a:solidFill>
              </a:rPr>
              <a:t>Solution 9</a:t>
            </a:r>
          </a:p>
          <a:p>
            <a:pPr marL="0" indent="0">
              <a:buNone/>
            </a:pPr>
            <a:endParaRPr lang="en-AU" dirty="0"/>
          </a:p>
          <a:p>
            <a:pPr marL="0" indent="0" algn="ctr">
              <a:buNone/>
            </a:pPr>
            <a:r>
              <a:rPr lang="en-AU" dirty="0"/>
              <a:t>High dividend and income distributions</a:t>
            </a:r>
          </a:p>
        </p:txBody>
      </p:sp>
    </p:spTree>
    <p:extLst>
      <p:ext uri="{BB962C8B-B14F-4D97-AF65-F5344CB8AC3E}">
        <p14:creationId xmlns:p14="http://schemas.microsoft.com/office/powerpoint/2010/main" val="23790926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0C109-52F8-4C02-9D9C-37447AF56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Cycles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86E312-25ED-4823-9353-1052A01D2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7328" y="1374259"/>
            <a:ext cx="7697343" cy="4692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49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E60DE-0961-4E6F-BCFC-C10E005DB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Thank you</a:t>
            </a:r>
          </a:p>
        </p:txBody>
      </p:sp>
      <p:pic>
        <p:nvPicPr>
          <p:cNvPr id="5" name="Content Placeholder 4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2359CF8C-4EA1-4B00-9974-AF5DA15625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119" y="1510749"/>
            <a:ext cx="3473211" cy="4412974"/>
          </a:xfrm>
        </p:spPr>
      </p:pic>
    </p:spTree>
    <p:extLst>
      <p:ext uri="{BB962C8B-B14F-4D97-AF65-F5344CB8AC3E}">
        <p14:creationId xmlns:p14="http://schemas.microsoft.com/office/powerpoint/2010/main" val="3015287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85D19-A872-4BFC-9024-C61B320F3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Market volatility (30 years)</a:t>
            </a:r>
          </a:p>
        </p:txBody>
      </p:sp>
      <p:pic>
        <p:nvPicPr>
          <p:cNvPr id="17" name="Picture 16" descr="A close up of a map&#10;&#10;Description automatically generated">
            <a:extLst>
              <a:ext uri="{FF2B5EF4-FFF2-40B4-BE49-F238E27FC236}">
                <a16:creationId xmlns:a16="http://schemas.microsoft.com/office/drawing/2014/main" id="{B21972F1-1F05-4A23-A1AC-8885847B6A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5" y="1505191"/>
            <a:ext cx="10999304" cy="4565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099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2FA3F-AF30-4F88-8204-43EBD0D73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Islamic portfolio construction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E1431-2868-449E-8466-04B67E875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AU" sz="3200" b="1" i="1" dirty="0">
                <a:solidFill>
                  <a:schemeClr val="accent1">
                    <a:lumMod val="75000"/>
                  </a:schemeClr>
                </a:solidFill>
              </a:rPr>
              <a:t>Main additional requirements:</a:t>
            </a:r>
          </a:p>
          <a:p>
            <a:pPr marL="0" indent="0">
              <a:buNone/>
            </a:pPr>
            <a:endParaRPr lang="en-AU" sz="3200" dirty="0">
              <a:solidFill>
                <a:srgbClr val="00B0F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Activity screening process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Financial screening process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Generally less diversification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Compliant fixed income solutions</a:t>
            </a:r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3296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C4817-8A31-405B-B6D4-73D09B04B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Islamic portfolio construction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90618-0D9B-47B1-9CAD-D0199EF90A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AU" sz="3200" b="1" i="1" dirty="0">
                <a:solidFill>
                  <a:schemeClr val="accent1">
                    <a:lumMod val="75000"/>
                  </a:schemeClr>
                </a:solidFill>
              </a:rPr>
              <a:t>Main exclusions:</a:t>
            </a:r>
          </a:p>
          <a:p>
            <a:pPr marL="0" indent="0">
              <a:buNone/>
            </a:pPr>
            <a:endParaRPr lang="en-AU" dirty="0"/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Hedging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Short positions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Quality bonds &amp; fixed income solutions</a:t>
            </a:r>
          </a:p>
          <a:p>
            <a:pPr marL="514350" indent="-514350">
              <a:buFont typeface="+mj-lt"/>
              <a:buAutoNum type="arabicPeriod"/>
            </a:pPr>
            <a:r>
              <a:rPr lang="en-AU" dirty="0"/>
              <a:t>Derivatives</a:t>
            </a:r>
          </a:p>
        </p:txBody>
      </p:sp>
    </p:spTree>
    <p:extLst>
      <p:ext uri="{BB962C8B-B14F-4D97-AF65-F5344CB8AC3E}">
        <p14:creationId xmlns:p14="http://schemas.microsoft.com/office/powerpoint/2010/main" val="4270504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C9837-B491-4863-8B73-63A790337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Islamic vs Conventional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704C5B-E64F-4862-9B77-0A90F263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785" y="1395220"/>
            <a:ext cx="8536429" cy="492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695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033FB-4D4A-40E6-AC72-BF3A68CF9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Solutions to combat volatility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B1E97-902B-4147-971D-613F87DE6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AU" sz="3200" b="1" i="1" dirty="0">
                <a:solidFill>
                  <a:schemeClr val="accent1">
                    <a:lumMod val="75000"/>
                  </a:schemeClr>
                </a:solidFill>
              </a:rPr>
              <a:t>Solution 1</a:t>
            </a:r>
          </a:p>
          <a:p>
            <a:pPr marL="0" indent="0">
              <a:buNone/>
            </a:pPr>
            <a:endParaRPr lang="en-AU" dirty="0"/>
          </a:p>
          <a:p>
            <a:pPr marL="0" indent="0" algn="ctr">
              <a:buNone/>
            </a:pPr>
            <a:r>
              <a:rPr lang="en-AU" dirty="0"/>
              <a:t>Understand market volatility is unavoidable, but manageable</a:t>
            </a:r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4262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AE735-47C0-4424-A4DC-6C0C58A6E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Solutions to combat volatility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BD57F-97D3-4491-9581-30E935725C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AU" b="1" i="1" dirty="0">
                <a:solidFill>
                  <a:schemeClr val="accent1">
                    <a:lumMod val="75000"/>
                  </a:schemeClr>
                </a:solidFill>
              </a:rPr>
              <a:t>Solution 2</a:t>
            </a:r>
          </a:p>
          <a:p>
            <a:pPr marL="0" indent="0">
              <a:buNone/>
            </a:pPr>
            <a:endParaRPr lang="en-AU" dirty="0"/>
          </a:p>
          <a:p>
            <a:pPr marL="0" indent="0" algn="ctr">
              <a:buNone/>
            </a:pPr>
            <a:r>
              <a:rPr lang="en-AU" dirty="0"/>
              <a:t>Always remain diversified</a:t>
            </a:r>
          </a:p>
        </p:txBody>
      </p:sp>
    </p:spTree>
    <p:extLst>
      <p:ext uri="{BB962C8B-B14F-4D97-AF65-F5344CB8AC3E}">
        <p14:creationId xmlns:p14="http://schemas.microsoft.com/office/powerpoint/2010/main" val="3037850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45CA1-1039-40D8-B521-6357AB247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Solutions to combat volatility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3B5A8-AE26-4D6C-ABB1-66B356D017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AU" b="1" i="1" dirty="0">
                <a:solidFill>
                  <a:schemeClr val="accent1">
                    <a:lumMod val="75000"/>
                  </a:schemeClr>
                </a:solidFill>
              </a:rPr>
              <a:t>Solution 3</a:t>
            </a:r>
          </a:p>
          <a:p>
            <a:pPr marL="0" indent="0">
              <a:buNone/>
            </a:pPr>
            <a:endParaRPr lang="en-AU" dirty="0"/>
          </a:p>
          <a:p>
            <a:pPr marL="0" indent="0" algn="ctr">
              <a:buNone/>
            </a:pPr>
            <a:r>
              <a:rPr lang="en-AU" dirty="0"/>
              <a:t>Increase exposure to lower volatile assets and securities</a:t>
            </a:r>
          </a:p>
          <a:p>
            <a:pPr marL="0" indent="0" algn="ctr">
              <a:buNone/>
            </a:pPr>
            <a:r>
              <a:rPr lang="en-AU" dirty="0"/>
              <a:t>E.g. Beta, Standard deviation</a:t>
            </a:r>
          </a:p>
        </p:txBody>
      </p:sp>
    </p:spTree>
    <p:extLst>
      <p:ext uri="{BB962C8B-B14F-4D97-AF65-F5344CB8AC3E}">
        <p14:creationId xmlns:p14="http://schemas.microsoft.com/office/powerpoint/2010/main" val="524976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7FE59-4894-440E-BC7F-100BE8AEA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AU" dirty="0"/>
              <a:t>Solutions to combat volatility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4139F-414F-4F00-A28E-7B5AF6B6E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AU" b="1" i="1" dirty="0">
                <a:solidFill>
                  <a:schemeClr val="accent1">
                    <a:lumMod val="75000"/>
                  </a:schemeClr>
                </a:solidFill>
              </a:rPr>
              <a:t>Solution 4</a:t>
            </a:r>
          </a:p>
          <a:p>
            <a:pPr marL="0" indent="0">
              <a:buNone/>
            </a:pPr>
            <a:endParaRPr lang="en-AU" dirty="0"/>
          </a:p>
          <a:p>
            <a:pPr marL="0" indent="0" algn="ctr">
              <a:buNone/>
            </a:pPr>
            <a:r>
              <a:rPr lang="en-AU" dirty="0"/>
              <a:t>Always stick to plan, never panic</a:t>
            </a:r>
          </a:p>
        </p:txBody>
      </p:sp>
    </p:spTree>
    <p:extLst>
      <p:ext uri="{BB962C8B-B14F-4D97-AF65-F5344CB8AC3E}">
        <p14:creationId xmlns:p14="http://schemas.microsoft.com/office/powerpoint/2010/main" val="3179069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EC26D5794F0546B35A100832687B11" ma:contentTypeVersion="12" ma:contentTypeDescription="Create a new document." ma:contentTypeScope="" ma:versionID="3031d9632252d5628b9658ee9b542170">
  <xsd:schema xmlns:xsd="http://www.w3.org/2001/XMLSchema" xmlns:xs="http://www.w3.org/2001/XMLSchema" xmlns:p="http://schemas.microsoft.com/office/2006/metadata/properties" xmlns:ns2="4022b273-82b4-4684-84dc-d12def5b16f4" xmlns:ns3="9728ce5f-9ae5-4837-94db-8b58a44156af" targetNamespace="http://schemas.microsoft.com/office/2006/metadata/properties" ma:root="true" ma:fieldsID="94e2c26cbee185623be7d052a41f5fa6" ns2:_="" ns3:_="">
    <xsd:import namespace="4022b273-82b4-4684-84dc-d12def5b16f4"/>
    <xsd:import namespace="9728ce5f-9ae5-4837-94db-8b58a44156af"/>
    <xsd:element name="properties">
      <xsd:complexType>
        <xsd:sequence>
          <xsd:element name="documentManagement">
            <xsd:complexType>
              <xsd:all>
                <xsd:element ref="ns2:SharedWithDetails" minOccurs="0"/>
                <xsd:element ref="ns2:SharedWithUser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2b273-82b4-4684-84dc-d12def5b16f4" elementFormDefault="qualified">
    <xsd:import namespace="http://schemas.microsoft.com/office/2006/documentManagement/types"/>
    <xsd:import namespace="http://schemas.microsoft.com/office/infopath/2007/PartnerControls"/>
    <xsd:element name="SharedWithDetails" ma:index="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edWithUsers" ma:index="9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28ce5f-9ae5-4837-94db-8b58a44156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6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F13AF70-F5D2-4245-A4E8-54A4F95F6E1C}"/>
</file>

<file path=customXml/itemProps2.xml><?xml version="1.0" encoding="utf-8"?>
<ds:datastoreItem xmlns:ds="http://schemas.openxmlformats.org/officeDocument/2006/customXml" ds:itemID="{19136646-ECA0-47D0-8E4F-B2C71BECB76C}"/>
</file>

<file path=customXml/itemProps3.xml><?xml version="1.0" encoding="utf-8"?>
<ds:datastoreItem xmlns:ds="http://schemas.openxmlformats.org/officeDocument/2006/customXml" ds:itemID="{E68C0555-608D-43A8-B92C-89E22E88D6E8}"/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174</Words>
  <Application>Microsoft Office PowerPoint</Application>
  <PresentationFormat>Widescreen</PresentationFormat>
  <Paragraphs>58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Strategies to Overcome market volatility in Islamic fund management</vt:lpstr>
      <vt:lpstr>Market volatility (30 years)</vt:lpstr>
      <vt:lpstr>Islamic portfolio construction</vt:lpstr>
      <vt:lpstr>Islamic portfolio construction</vt:lpstr>
      <vt:lpstr>Islamic vs Conventional</vt:lpstr>
      <vt:lpstr>Solutions to combat volatility</vt:lpstr>
      <vt:lpstr>Solutions to combat volatility</vt:lpstr>
      <vt:lpstr>Solutions to combat volatility</vt:lpstr>
      <vt:lpstr>Solutions to combat volatility</vt:lpstr>
      <vt:lpstr>Solutions to combat volatility</vt:lpstr>
      <vt:lpstr>Solutions to combat volatility</vt:lpstr>
      <vt:lpstr>Solutions to combat volatility</vt:lpstr>
      <vt:lpstr>Solutions to combat volatility</vt:lpstr>
      <vt:lpstr>Solutions to combat volatility</vt:lpstr>
      <vt:lpstr>Cycles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Strategies to Overcome market volatility in Islamic fund management</dc:title>
  <dc:creator>Hakan Ozyon</dc:creator>
  <cp:lastModifiedBy>Hakan Ozyon</cp:lastModifiedBy>
  <cp:revision>13</cp:revision>
  <dcterms:created xsi:type="dcterms:W3CDTF">2019-02-12T00:24:11Z</dcterms:created>
  <dcterms:modified xsi:type="dcterms:W3CDTF">2019-02-12T04:19:03Z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0x0101005DEC26D5794F0546B35A100832687B11</vt:lpwstr>
  </property>
</Properties>
</file>